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8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C4B067-FB17-4582-AA16-FF5938DB980B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4DF86B-60C9-4667-A6C8-F9E0173C373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4B067-FB17-4582-AA16-FF5938DB980B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DF86B-60C9-4667-A6C8-F9E0173C373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4B067-FB17-4582-AA16-FF5938DB980B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DF86B-60C9-4667-A6C8-F9E0173C373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4B067-FB17-4582-AA16-FF5938DB980B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DF86B-60C9-4667-A6C8-F9E0173C373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4B067-FB17-4582-AA16-FF5938DB980B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DF86B-60C9-4667-A6C8-F9E0173C373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4B067-FB17-4582-AA16-FF5938DB980B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DF86B-60C9-4667-A6C8-F9E0173C373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4B067-FB17-4582-AA16-FF5938DB980B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DF86B-60C9-4667-A6C8-F9E0173C373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4B067-FB17-4582-AA16-FF5938DB980B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DF86B-60C9-4667-A6C8-F9E0173C373D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4B067-FB17-4582-AA16-FF5938DB980B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DF86B-60C9-4667-A6C8-F9E0173C373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C4B067-FB17-4582-AA16-FF5938DB980B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DF86B-60C9-4667-A6C8-F9E0173C373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C4B067-FB17-4582-AA16-FF5938DB980B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4DF86B-60C9-4667-A6C8-F9E0173C373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C4B067-FB17-4582-AA16-FF5938DB980B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4DF86B-60C9-4667-A6C8-F9E0173C373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32656"/>
            <a:ext cx="8640960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pPr algn="r"/>
            <a:endParaRPr lang="pt-BR" dirty="0" smtClean="0"/>
          </a:p>
          <a:p>
            <a:pPr algn="r"/>
            <a:endParaRPr lang="pt-BR" dirty="0"/>
          </a:p>
          <a:p>
            <a:pPr algn="r"/>
            <a:r>
              <a:rPr lang="pt-BR" sz="1000" b="1" dirty="0">
                <a:latin typeface="Arial" pitchFamily="34" charset="0"/>
                <a:cs typeface="Arial" pitchFamily="34" charset="0"/>
              </a:rPr>
              <a:t>Prefeitura Municipal de São Joaquim/SC</a:t>
            </a:r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000" b="1" dirty="0">
                <a:latin typeface="Arial" pitchFamily="34" charset="0"/>
                <a:cs typeface="Arial" pitchFamily="34" charset="0"/>
              </a:rPr>
              <a:t>Capital Nacional da Maçã</a:t>
            </a:r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AUDIÊNCIA DE APRESENTAÇÃO DO PLANO MUNICIPAL DE EDUCAÇÃO- PME</a:t>
            </a:r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LEI Nº 4.333/2015 de 19 junho de 2015.</a:t>
            </a: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SECRETARIA MUNICIPAL DE EDUCAÇÃO CULTURA E DESPORTO- </a:t>
            </a:r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SMECD</a:t>
            </a:r>
            <a:endParaRPr lang="pt-BR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SÃO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JOAQUIM, SC </a:t>
            </a:r>
          </a:p>
          <a:p>
            <a:pPr algn="ctr"/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3" name="Imagem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689" y="620688"/>
            <a:ext cx="60706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0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0692" y="260648"/>
            <a:ext cx="820891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5 –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ALFABETIZAÇÃO</a:t>
            </a: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762600"/>
              </p:ext>
            </p:extLst>
          </p:nvPr>
        </p:nvGraphicFramePr>
        <p:xfrm>
          <a:off x="395536" y="908720"/>
          <a:ext cx="8496941" cy="5444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900"/>
                <a:gridCol w="772449"/>
                <a:gridCol w="772449"/>
                <a:gridCol w="772449"/>
                <a:gridCol w="772449"/>
                <a:gridCol w="772449"/>
                <a:gridCol w="772449"/>
                <a:gridCol w="772449"/>
                <a:gridCol w="772449"/>
                <a:gridCol w="772449"/>
              </a:tblGrid>
              <a:tr h="4036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5A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Estudantes com proficiência insuficiente em leitura (nível 1 da escala de proficiência  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644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206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419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21,60%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21,60%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419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25,17%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4036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5B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Estudantes com proficiência insuficiente em escrita (nível 1,2e 3 da escala de proficiência )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644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206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419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32,20%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32,20%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419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32,10%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4036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5C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Estudantes com proficiência insuficiente em matemática (nível 1 e 2 da escala de proficiência)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644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206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419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419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66,40%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0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88640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6- EDUCAÇÃO INTEGRAL</a:t>
            </a: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37241"/>
              </p:ext>
            </p:extLst>
          </p:nvPr>
        </p:nvGraphicFramePr>
        <p:xfrm>
          <a:off x="611561" y="670879"/>
          <a:ext cx="8064899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5320"/>
                <a:gridCol w="537660"/>
                <a:gridCol w="537660"/>
                <a:gridCol w="537660"/>
                <a:gridCol w="636702"/>
                <a:gridCol w="565958"/>
                <a:gridCol w="410319"/>
                <a:gridCol w="537660"/>
                <a:gridCol w="537660"/>
                <a:gridCol w="537660"/>
                <a:gridCol w="537660"/>
                <a:gridCol w="537660"/>
                <a:gridCol w="537660"/>
                <a:gridCol w="537660"/>
              </a:tblGrid>
              <a:tr h="8157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6A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de Escolas Públicas em Tempo Integral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Alcançou indicador?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2039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2039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8157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56,70%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49,40%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8157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57,10%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8157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6B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de escolas públicas com matrículas em tempo integral e 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Mais </a:t>
                      </a:r>
                      <a:r>
                        <a:rPr lang="pt-BR" sz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ducação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por ano.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Alcançou indicador?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2039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2039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8157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25,60%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8157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27,70%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95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7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IDEB (ÍNDICE DE DESENVOLVIMENTO DA EDUCAÇÃO BÁSICA)</a:t>
            </a: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487358"/>
              </p:ext>
            </p:extLst>
          </p:nvPr>
        </p:nvGraphicFramePr>
        <p:xfrm>
          <a:off x="323530" y="1268760"/>
          <a:ext cx="8424934" cy="4755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1807"/>
                <a:gridCol w="765903"/>
                <a:gridCol w="765903"/>
                <a:gridCol w="765903"/>
                <a:gridCol w="765903"/>
                <a:gridCol w="765903"/>
                <a:gridCol w="765903"/>
                <a:gridCol w="765903"/>
                <a:gridCol w="765903"/>
                <a:gridCol w="765903"/>
              </a:tblGrid>
              <a:tr h="5547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7A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IDEB Anos Iniciais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069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2806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554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5613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5547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7B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IDEB 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Anos Finais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069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2806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5547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5613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5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88641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8- ESCOLARIDADE DA POPULAÇÃO ENTRE 18 A 29 ANOS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126217"/>
              </p:ext>
            </p:extLst>
          </p:nvPr>
        </p:nvGraphicFramePr>
        <p:xfrm>
          <a:off x="539555" y="836711"/>
          <a:ext cx="7920871" cy="5885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6117"/>
                <a:gridCol w="528058"/>
                <a:gridCol w="528058"/>
                <a:gridCol w="528058"/>
                <a:gridCol w="528058"/>
                <a:gridCol w="528058"/>
                <a:gridCol w="120014"/>
                <a:gridCol w="408044"/>
                <a:gridCol w="528058"/>
                <a:gridCol w="528058"/>
                <a:gridCol w="528058"/>
                <a:gridCol w="528058"/>
                <a:gridCol w="528058"/>
                <a:gridCol w="528058"/>
                <a:gridCol w="528058"/>
              </a:tblGrid>
              <a:tr h="6300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8A</a:t>
                      </a:r>
                      <a:endParaRPr lang="pt-BR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Média da escolaridade da população de 18 (dezoito) a 29 (vinte e nove) anos, por ano. 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Alcançou indicador?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15751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10,15%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anos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630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630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11026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8B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Percentual da população de 18 a 29 anos com escolaridade média de 12 anos por ano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(informe aqui o prazo do indicador)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Alcançou indicador?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15751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157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630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630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813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54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88640"/>
            <a:ext cx="87129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9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ALFABETIZAÇÃO E ANALFABETISMO DE JOVENS E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ADULTOS</a:t>
            </a: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87904"/>
              </p:ext>
            </p:extLst>
          </p:nvPr>
        </p:nvGraphicFramePr>
        <p:xfrm>
          <a:off x="251521" y="1124744"/>
          <a:ext cx="8640962" cy="5226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120"/>
                <a:gridCol w="511061"/>
                <a:gridCol w="511061"/>
                <a:gridCol w="511061"/>
                <a:gridCol w="511061"/>
                <a:gridCol w="544683"/>
                <a:gridCol w="618652"/>
                <a:gridCol w="658999"/>
                <a:gridCol w="658999"/>
                <a:gridCol w="511061"/>
                <a:gridCol w="511061"/>
                <a:gridCol w="511061"/>
                <a:gridCol w="780041"/>
                <a:gridCol w="780041"/>
              </a:tblGrid>
              <a:tr h="5045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9A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 de alfabetização da população de 15 anos ou mais de idade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Alcançou indicador?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</a:tr>
              <a:tr h="2491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</a:tr>
              <a:tr h="249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93,00%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b"/>
                </a:tc>
              </a:tr>
              <a:tr h="504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94,20%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97,90%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b"/>
                </a:tc>
              </a:tr>
              <a:tr h="760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97.9%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</a:tr>
              <a:tr h="5045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9B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 de analfabetismo funcional de pessoas de 15 anos ou mais de idade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Alcançou indicador?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</a:tr>
              <a:tr h="2491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</a:tr>
              <a:tr h="249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b"/>
                </a:tc>
              </a:tr>
              <a:tr h="504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29,10%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29,10%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b"/>
                </a:tc>
              </a:tr>
              <a:tr h="760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3552" marR="23552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911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0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7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10 EJA INTEGRADO À EDUCAÇÃO PROFISSIONAL</a:t>
            </a: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572414"/>
              </p:ext>
            </p:extLst>
          </p:nvPr>
        </p:nvGraphicFramePr>
        <p:xfrm>
          <a:off x="457200" y="980729"/>
          <a:ext cx="8363266" cy="4752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5103"/>
                <a:gridCol w="557551"/>
                <a:gridCol w="557551"/>
                <a:gridCol w="557551"/>
                <a:gridCol w="557551"/>
                <a:gridCol w="557551"/>
                <a:gridCol w="557551"/>
                <a:gridCol w="557551"/>
                <a:gridCol w="557551"/>
                <a:gridCol w="557551"/>
                <a:gridCol w="557551"/>
                <a:gridCol w="557551"/>
                <a:gridCol w="557551"/>
                <a:gridCol w="557551"/>
              </a:tblGrid>
              <a:tr h="11881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10A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Oferecer, no mínimo, 10% (dez por cento) das matrículas de educação de jovens e adultos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Alcançou indicador?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5940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594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1188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1188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3305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3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260648"/>
            <a:ext cx="89289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11 EDUCAÇÃO PROFISSIONAL</a:t>
            </a: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529634"/>
              </p:ext>
            </p:extLst>
          </p:nvPr>
        </p:nvGraphicFramePr>
        <p:xfrm>
          <a:off x="251520" y="1268758"/>
          <a:ext cx="8640961" cy="4536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9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</a:tblGrid>
              <a:tr h="11341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11A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matrículas na educação profissional no segmento público, por ano.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Alcançou indicador?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5670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5670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11341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11341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3305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6838" y="260648"/>
            <a:ext cx="81369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12- EDUCAÇÃO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SUPERIOR</a:t>
            </a: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813622"/>
              </p:ext>
            </p:extLst>
          </p:nvPr>
        </p:nvGraphicFramePr>
        <p:xfrm>
          <a:off x="286844" y="1052734"/>
          <a:ext cx="8461621" cy="5096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8217"/>
                <a:gridCol w="564108"/>
                <a:gridCol w="564108"/>
                <a:gridCol w="564108"/>
                <a:gridCol w="564108"/>
                <a:gridCol w="564108"/>
                <a:gridCol w="564108"/>
                <a:gridCol w="564108"/>
                <a:gridCol w="564108"/>
                <a:gridCol w="564108"/>
                <a:gridCol w="564108"/>
                <a:gridCol w="564108"/>
                <a:gridCol w="564108"/>
                <a:gridCol w="564108"/>
              </a:tblGrid>
              <a:tr h="7920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12A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 bruta de matrículas na Educação Superior da população de 18 a 24 anos, por ano.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(informe aqui o prazo do indicador)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Alcançou indicador?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2640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264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528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20,10%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528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20,85%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7920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12B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 liquida de matrículas na Educação Superior da população de 18 a 24 anos, por ano.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(informe aqui o prazo do indicador)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Alcançou indicador?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2640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264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528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15,20%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16,00%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528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15,95%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757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6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260649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13-TITULAÇÃO DE PROFESSORES DA EDUCAÇÃO SUPERIOR</a:t>
            </a: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 REGIME DE COLABORAÇÃO COM O ESTADO E UNIÃO.</a:t>
            </a: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8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 14-FORMAÇÃO DE PROFESSORES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87624" y="3105835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EM REGIME DE COLABORAÇÃO COM O ESTADO E UNIÃO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4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1520" y="620688"/>
            <a:ext cx="86577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Plano Municipal de Educação de São Joaquim/SC (PME)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Lei 4.333 de 19/06/2015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– é o principal instrumento norteador da política educacional do Município, com vistas ao alcance de patamares adequados de qualidade e equidade na Educação. Elaborado no período de 2014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2015.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 consonância com o Plano Nacional de Educação (PNE, Lei Federal nº 13.005/2014) e com o Plano Estadual de Educação (PEE, Lei Estadual nº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16.794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14/12/2015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88368" y="1118329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18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1" y="404664"/>
            <a:ext cx="856895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15- FORMAÇÃO INICIAL</a:t>
            </a: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796650"/>
              </p:ext>
            </p:extLst>
          </p:nvPr>
        </p:nvGraphicFramePr>
        <p:xfrm>
          <a:off x="279230" y="908720"/>
          <a:ext cx="8541239" cy="453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8831"/>
                <a:gridCol w="569416"/>
                <a:gridCol w="569416"/>
                <a:gridCol w="569416"/>
                <a:gridCol w="569416"/>
                <a:gridCol w="569416"/>
                <a:gridCol w="569416"/>
                <a:gridCol w="569416"/>
                <a:gridCol w="569416"/>
                <a:gridCol w="569416"/>
                <a:gridCol w="569416"/>
                <a:gridCol w="569416"/>
                <a:gridCol w="569416"/>
                <a:gridCol w="569416"/>
              </a:tblGrid>
              <a:tr h="11341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15A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de professores da educação básica com formação superior em sua área de atuação, por ano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Alcançou indicador?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5670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5670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11341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61,90%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11341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3305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88640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16  FORMAÇÃO CONTINUADA</a:t>
            </a:r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067442"/>
              </p:ext>
            </p:extLst>
          </p:nvPr>
        </p:nvGraphicFramePr>
        <p:xfrm>
          <a:off x="457200" y="1268760"/>
          <a:ext cx="8219251" cy="4160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901"/>
                <a:gridCol w="547950"/>
                <a:gridCol w="547950"/>
                <a:gridCol w="547950"/>
                <a:gridCol w="547950"/>
                <a:gridCol w="547950"/>
                <a:gridCol w="547950"/>
                <a:gridCol w="547950"/>
                <a:gridCol w="547950"/>
                <a:gridCol w="547950"/>
                <a:gridCol w="547950"/>
                <a:gridCol w="547950"/>
                <a:gridCol w="547950"/>
                <a:gridCol w="547950"/>
              </a:tblGrid>
              <a:tr h="13441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16A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Percentual  de professores da Educação Básica, com formação em nível de pós-graduação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(informe aqui o prazo do indicador)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Alcançou indicador?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4480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44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896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50,10%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896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57,90%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251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4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9325" y="548680"/>
            <a:ext cx="8136904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17 VALORIZAÇÃO DO PROFESSOR</a:t>
            </a:r>
          </a:p>
          <a:p>
            <a:pPr algn="just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PLANO DE CARGOS E SALÁRIOS LEI COMPLEMENTAR Nº4.183/2013 DE 20/12/2013;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LEI DO PISO NACIONAL LEI Nº11.738 DE 16 DE JULHO DE 2008 ;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HORA ATIVIDADE DECRETOS QUE REGULAMENTAM A </a:t>
            </a:r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H.A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Nº 390/2018 E  Nº 87/2019;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FORMAÇÃO CONTINUADA PREVISTO NA LEI COMPLEMENTAR Nº4.183/2013;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QUALIDADE DE ENSINO NA REDE MUNICIPAL NAS MODALIDADES EDUCAÇÃO INFANTIL, ANOS INICIAIS DO 1º AO 5ºANO , ANOS FINAIS DO 6ºAO 9ºANO E </a:t>
            </a:r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EJA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EDUCAÇÃO DE JOVENS E ADULTOS; 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46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424936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18 PLANO DE CARREIRA DOCENTE</a:t>
            </a: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PISO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SALARIAL- LEI Nº11.738 DE 16 DE JULHO DE 2008 ; </a:t>
            </a: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A)LICENÇA PRÊMIO; 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B)PROGRESSÕES TEMPO DE SERVIÇO;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C)PROGRESSÕES DE DESEMPENHO; 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D)PROGRESSÕES NOVA TITULAÇÃO;</a:t>
            </a: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TODOS INCLUSOS NA LEI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COMPLEMENTAR Nº4.183/2013 DE 20/12/2013; </a:t>
            </a: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CONCURSO PÚBLICO PREVISTO NA LEI ORGÂNICA MUNICIPAL</a:t>
            </a:r>
          </a:p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LEI COMPLEMENTAR  N</a:t>
            </a:r>
            <a:r>
              <a:rPr lang="pt-BR" sz="2000" b="1" dirty="0">
                <a:latin typeface="Arial" pitchFamily="34" charset="0"/>
                <a:cs typeface="Arial" pitchFamily="34" charset="0"/>
                <a:sym typeface="Symbol"/>
              </a:rPr>
              <a:t>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 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4.323/2015 ESTATUTO DOS SERVIDORES PÚBLICOS;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208912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19 GESTÃO DEMOCRÁTICA</a:t>
            </a: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*LEI ESPECÍFICA PARA GESTÃO DEMOCRÁTICA ENCAMINHADO A CÂMARA MUNICIPAL DE VEREADORES PARA APROVAÇÃO.</a:t>
            </a: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CONSELHOS ESCOLARES/DELIBERATIVO;</a:t>
            </a: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 ASSOCIAÇÃO DE PAIS E PROFESSORES ESCOLAS E </a:t>
            </a: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CEIS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GRÊMIOS ESTUDANTIS ;</a:t>
            </a: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CONSELHO MUNICIPAL DE EDUCAÇÃO </a:t>
            </a: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CME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CONSELHO </a:t>
            </a: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CACS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FUNDEB</a:t>
            </a: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CONSELHO DE ALIMENTAÇÃO ESCOLAR- </a:t>
            </a: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CAE</a:t>
            </a: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FÓRUM MUNICIPAL DE EDUCAÇÃO DECRETO Nº180/2013</a:t>
            </a: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CONSELHO MUNICIPAL DE CULTURA- 4.2092/2014</a:t>
            </a: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39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32656"/>
            <a:ext cx="820891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20 FINANCIAMENTO DA EDUCAÇÃO</a:t>
            </a: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7% PIB PRODUTO INTERNO BRUTO;</a:t>
            </a: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ROYALTIES DO PETRÓLEO PARA A EDUCAÇÃO;</a:t>
            </a: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PRÉSAL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FINANCIAMENTO DA EDUCAÇÃO DE SÃO JOAQUIM SE DÁ PELO:</a:t>
            </a: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1-FUNDEB FUNDO NACIONAL DE DESENVOLVIMENTO DA EDUCAÇÃO </a:t>
            </a: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2-RECURSOS PRÓPRIOS DO 25% APLICADO NA EDUCAÇÃO</a:t>
            </a: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dirty="0">
                <a:solidFill>
                  <a:srgbClr val="FF0000"/>
                </a:solidFill>
              </a:rPr>
              <a:t>Observatório PNE</a:t>
            </a:r>
            <a:r>
              <a:rPr lang="pt-BR" sz="2000" dirty="0" smtClean="0">
                <a:solidFill>
                  <a:srgbClr val="FF0000"/>
                </a:solidFill>
              </a:rPr>
              <a:t>. Tabelas </a:t>
            </a:r>
            <a:r>
              <a:rPr lang="pt-BR" sz="2000" dirty="0" err="1" smtClean="0">
                <a:solidFill>
                  <a:srgbClr val="FF0000"/>
                </a:solidFill>
              </a:rPr>
              <a:t>Estatisticas</a:t>
            </a:r>
            <a:endParaRPr lang="pt-BR" sz="2000" dirty="0">
              <a:solidFill>
                <a:srgbClr val="FF0000"/>
              </a:solidFill>
            </a:endParaRPr>
          </a:p>
          <a:p>
            <a:pPr algn="ctr"/>
            <a:endParaRPr lang="pt-BR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8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13950" y="260648"/>
            <a:ext cx="849694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AVANÇOS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E DESAFIOS </a:t>
            </a:r>
          </a:p>
          <a:p>
            <a:endParaRPr lang="pt-BR" dirty="0"/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 todas as metas tivemos avanços mesmo que seja 0,01% mínimo nada esta estanque. 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Todo cenário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contexto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político, econômico e social que acabou prejudicando o cumprimento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PNE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Plano Nacional de Educação, e do 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PME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Plano Municipal de Educação,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a discussão em torno do financiamento prejudicou o cumprimento das metas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PNE/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PME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Royalts</a:t>
            </a:r>
            <a:r>
              <a:rPr lang="pt-B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0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Pré</a:t>
            </a:r>
            <a:r>
              <a:rPr lang="pt-B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Sal 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Congelamento dos Gastos por 20 anos.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 dados  em que se baseiam para monitorar as metas são de censos anteriores ano base 2010. 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b="1" dirty="0"/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604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67744" y="1052736"/>
            <a:ext cx="3717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TABELAS DE PESQUISA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1700808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Estudo do PME nas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Escolas Básicas  e nos Centros de Educação Infantil do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município de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São Joaquim;</a:t>
            </a:r>
          </a:p>
          <a:p>
            <a:pPr algn="just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Reuniões na secretaria para análise dos dados e monitoramento das metas e estratégias. 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11560" y="3501008"/>
            <a:ext cx="79093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OBSERVATÓRIO DO PNE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www.observatoriopne.org.br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 TABELAS ESTATISTICAS</a:t>
            </a:r>
          </a:p>
        </p:txBody>
      </p:sp>
    </p:spTree>
    <p:extLst>
      <p:ext uri="{BB962C8B-B14F-4D97-AF65-F5344CB8AC3E}">
        <p14:creationId xmlns:p14="http://schemas.microsoft.com/office/powerpoint/2010/main" val="21343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Plano Municipal de Educação  de São Joaquim está dividido  em  20 metas e mais de  200 estratégias  que  contempla desde a Educação Infantil até a Educação Superior. As referidas estratégias tem como finalidade o atingimento da meta.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é um grande norte é uma lei de políticas educacionais que precisa ser cumprida até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2025.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metas estão estruturadas assim: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1, meta 2, meta 3, meta 4 são chamadas de meta de acesso.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5, meta 6, meta 7 são relacionadas a qualidade.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1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620688"/>
            <a:ext cx="8490488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8, meta 9, 10 e 11 metas relacionadas a Educação de Jovens e Adultos e também a Educação Profissionalizante.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12, 13 e 14 estão relacionadas a  Educação Superior , mestrado doutorado  e a Pós Graduação. 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15 e 16 são as metas da Formação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nicial e Continuada dos Profissionais da Educação. 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17 e 18 referem –se a Valorização dos Professores.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19 é a meta que assegura a Gestão Democrática.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20 é a do Financiamento da Educação.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84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32656"/>
            <a:ext cx="8568952" cy="6349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AS FONTES DE ONDE É RETIRADO OS DADOS  PARA MONITORAMENTO DO PME SÃO: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OBSERVATÓRIO DO PNE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www.observatoriopne.org.br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TABELAS ESTATISTICAS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3" name="Imagem 2"/>
          <p:cNvPicPr/>
          <p:nvPr/>
        </p:nvPicPr>
        <p:blipFill>
          <a:blip r:embed="rId2"/>
          <a:stretch>
            <a:fillRect/>
          </a:stretch>
        </p:blipFill>
        <p:spPr>
          <a:xfrm>
            <a:off x="1331640" y="2564904"/>
            <a:ext cx="5940380" cy="238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548680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1-EDUCAÇÃO INFANTIL</a:t>
            </a: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6674"/>
              </p:ext>
            </p:extLst>
          </p:nvPr>
        </p:nvGraphicFramePr>
        <p:xfrm>
          <a:off x="446860" y="1304653"/>
          <a:ext cx="8373609" cy="4701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2476"/>
                <a:gridCol w="761237"/>
                <a:gridCol w="761237"/>
                <a:gridCol w="761237"/>
                <a:gridCol w="761237"/>
                <a:gridCol w="761237"/>
                <a:gridCol w="761237"/>
                <a:gridCol w="761237"/>
                <a:gridCol w="761237"/>
                <a:gridCol w="761237"/>
              </a:tblGrid>
              <a:tr h="52668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1A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de crianças de 4 a 5 anos 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matriculados, 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ano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21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</a:tr>
              <a:tr h="272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</a:tr>
              <a:tr h="526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53,50%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62,51%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</a:tr>
              <a:tr h="526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78,89%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</a:tr>
              <a:tr h="52668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1B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de crianças de 0 a 3 anos matriculadas, por ano.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80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</a:tr>
              <a:tr h="272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</a:tr>
              <a:tr h="526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30,34%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</a:tr>
              <a:tr h="526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4454" marR="3445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1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9512" y="224702"/>
            <a:ext cx="879336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2 – ENSINO 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FUNDAMENTAL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7738"/>
              </p:ext>
            </p:extLst>
          </p:nvPr>
        </p:nvGraphicFramePr>
        <p:xfrm>
          <a:off x="323527" y="1124745"/>
          <a:ext cx="8424936" cy="4760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4156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55278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1A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da população de 6 a 14 anos matriculada, por ano.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2827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2827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5749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95,70%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84,77%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5749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84,90%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55278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2B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de estudantes que concluíram o ensino fundamental.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2827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2827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5749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58,80%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60,97%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  <a:tr h="5749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7071" marR="2707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89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764704"/>
            <a:ext cx="871296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3 ENSINO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MÉDIO</a:t>
            </a:r>
            <a:endParaRPr lang="pt-BR" b="1" dirty="0"/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  <a:p>
            <a:pPr algn="ctr"/>
            <a:endParaRPr lang="pt-BR" b="1" dirty="0" smtClean="0"/>
          </a:p>
          <a:p>
            <a:pPr algn="ctr"/>
            <a:endParaRPr lang="pt-BR" b="1" dirty="0"/>
          </a:p>
          <a:p>
            <a:pPr algn="ctr"/>
            <a:endParaRPr lang="pt-BR" b="1" dirty="0" smtClean="0"/>
          </a:p>
          <a:p>
            <a:pPr algn="ctr"/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966540"/>
              </p:ext>
            </p:extLst>
          </p:nvPr>
        </p:nvGraphicFramePr>
        <p:xfrm>
          <a:off x="323534" y="1412777"/>
          <a:ext cx="8568946" cy="4032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2527"/>
                <a:gridCol w="571263"/>
                <a:gridCol w="571263"/>
                <a:gridCol w="571263"/>
                <a:gridCol w="571263"/>
                <a:gridCol w="571263"/>
                <a:gridCol w="571263"/>
                <a:gridCol w="571263"/>
                <a:gridCol w="571263"/>
                <a:gridCol w="571263"/>
                <a:gridCol w="571263"/>
                <a:gridCol w="571263"/>
                <a:gridCol w="571263"/>
                <a:gridCol w="571263"/>
              </a:tblGrid>
              <a:tr h="10081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3A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Porcentagem de matrículas, de alunos de 15 a 17 anos que frequentam o ensino médio.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Alcançou indicador?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5040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504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1008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68,50%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58,50%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1008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60.7%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305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5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4 EDUCAÇÃO ESPECIAL 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172124"/>
              </p:ext>
            </p:extLst>
          </p:nvPr>
        </p:nvGraphicFramePr>
        <p:xfrm>
          <a:off x="457200" y="1628798"/>
          <a:ext cx="8435280" cy="3960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4704"/>
                <a:gridCol w="562352"/>
                <a:gridCol w="562352"/>
                <a:gridCol w="562352"/>
                <a:gridCol w="726976"/>
                <a:gridCol w="504056"/>
                <a:gridCol w="456024"/>
                <a:gridCol w="562352"/>
                <a:gridCol w="562352"/>
                <a:gridCol w="562352"/>
                <a:gridCol w="562352"/>
                <a:gridCol w="562352"/>
                <a:gridCol w="562352"/>
                <a:gridCol w="562352"/>
              </a:tblGrid>
              <a:tr h="9901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4A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de matriculas de alunos 4 a 17 anos de idade com deficiência, TGD, e altas Habilidades ou </a:t>
                      </a:r>
                      <a:r>
                        <a:rPr lang="pt-BR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superdotação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que estudam em classes comuns da Educação Básica.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Prazo: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Alcançou indicador?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49505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  <a:tr h="4950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prevista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9901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oficial)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b"/>
                </a:tc>
              </a:tr>
              <a:tr h="9901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executada no período (dado extraoficial)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92,10%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5266" marR="25266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305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8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687</TotalTime>
  <Words>2161</Words>
  <Application>Microsoft Office PowerPoint</Application>
  <PresentationFormat>Apresentação na tela (4:3)</PresentationFormat>
  <Paragraphs>1667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Concurso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Roberta Karine A. Arruda Tomaz</dc:creator>
  <cp:lastModifiedBy>Fabiano Padilha</cp:lastModifiedBy>
  <cp:revision>83</cp:revision>
  <dcterms:created xsi:type="dcterms:W3CDTF">2019-05-26T22:28:59Z</dcterms:created>
  <dcterms:modified xsi:type="dcterms:W3CDTF">2019-05-29T13:00:36Z</dcterms:modified>
</cp:coreProperties>
</file>